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6.jpg" ContentType="image/png"/>
  <Override PartName="/ppt/notesSlides/notesSlide9.xml" ContentType="application/vnd.openxmlformats-officedocument.presentationml.notesSlide+xml"/>
  <Override PartName="/ppt/media/image7.jpg" ContentType="image/png"/>
  <Override PartName="/ppt/notesSlides/notesSlide10.xml" ContentType="application/vnd.openxmlformats-officedocument.presentationml.notesSlide+xml"/>
  <Override PartName="/ppt/media/image8.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4"/>
  </p:notesMasterIdLst>
  <p:sldIdLst>
    <p:sldId id="280" r:id="rId2"/>
    <p:sldId id="257" r:id="rId3"/>
    <p:sldId id="258" r:id="rId4"/>
    <p:sldId id="259" r:id="rId5"/>
    <p:sldId id="260" r:id="rId6"/>
    <p:sldId id="261" r:id="rId7"/>
    <p:sldId id="275" r:id="rId8"/>
    <p:sldId id="276" r:id="rId9"/>
    <p:sldId id="262" r:id="rId10"/>
    <p:sldId id="277" r:id="rId11"/>
    <p:sldId id="278" r:id="rId12"/>
    <p:sldId id="263" r:id="rId13"/>
    <p:sldId id="264" r:id="rId14"/>
    <p:sldId id="265" r:id="rId15"/>
    <p:sldId id="266" r:id="rId16"/>
    <p:sldId id="267" r:id="rId17"/>
    <p:sldId id="268" r:id="rId18"/>
    <p:sldId id="270" r:id="rId19"/>
    <p:sldId id="271" r:id="rId20"/>
    <p:sldId id="279" r:id="rId21"/>
    <p:sldId id="273" r:id="rId22"/>
    <p:sldId id="316"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1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894c597da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894c597da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379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894c597da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894c597da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894c597da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894c597da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894c597da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894c597da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894c597da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94c597dac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94c597dac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94c597da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894c597dac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894c597da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894c597dac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894c597dac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894c597dac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894c597dac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894c597dac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894c597dac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77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894c597dac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894c597dac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94c597da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94c597da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894c597da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894c597da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94c597da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94c597da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94c597da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94c597da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49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94c597da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94c597da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13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894c597da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894c597da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894c597da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894c597da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295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667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16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rgbClr val="0070C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2BF505-7DE6-4F49-BE53-8357C3CFAD67}"/>
              </a:ext>
            </a:extLst>
          </p:cNvPr>
          <p:cNvGrpSpPr/>
          <p:nvPr/>
        </p:nvGrpSpPr>
        <p:grpSpPr>
          <a:xfrm>
            <a:off x="7534791" y="145861"/>
            <a:ext cx="1263449" cy="310172"/>
            <a:chOff x="864753" y="5755727"/>
            <a:chExt cx="1544830" cy="413563"/>
          </a:xfrm>
        </p:grpSpPr>
        <p:sp>
          <p:nvSpPr>
            <p:cNvPr id="9" name="Rounded Rectangle 7">
              <a:extLst>
                <a:ext uri="{FF2B5EF4-FFF2-40B4-BE49-F238E27FC236}">
                  <a16:creationId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10" name="Freeform: Shape 9">
              <a:extLst>
                <a:ext uri="{FF2B5EF4-FFF2-40B4-BE49-F238E27FC236}">
                  <a16:creationId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Freeform: Shape 10">
              <a:extLst>
                <a:ext uri="{FF2B5EF4-FFF2-40B4-BE49-F238E27FC236}">
                  <a16:creationId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Freeform: Shape 11">
              <a:extLst>
                <a:ext uri="{FF2B5EF4-FFF2-40B4-BE49-F238E27FC236}">
                  <a16:creationId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Freeform: Shape 12">
              <a:extLst>
                <a:ext uri="{FF2B5EF4-FFF2-40B4-BE49-F238E27FC236}">
                  <a16:creationId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Freeform: Shape 13">
              <a:extLst>
                <a:ext uri="{FF2B5EF4-FFF2-40B4-BE49-F238E27FC236}">
                  <a16:creationId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pic>
        <p:nvPicPr>
          <p:cNvPr id="2" name="Picture 1">
            <a:extLst>
              <a:ext uri="{FF2B5EF4-FFF2-40B4-BE49-F238E27FC236}">
                <a16:creationId xmlns:a16="http://schemas.microsoft.com/office/drawing/2014/main" id="{9246B077-03D2-F3D8-A95A-8CA4D0550C02}"/>
              </a:ext>
            </a:extLst>
          </p:cNvPr>
          <p:cNvPicPr>
            <a:picLocks noChangeAspect="1"/>
          </p:cNvPicPr>
          <p:nvPr/>
        </p:nvPicPr>
        <p:blipFill>
          <a:blip r:embed="rId2"/>
          <a:stretch>
            <a:fillRect/>
          </a:stretch>
        </p:blipFill>
        <p:spPr>
          <a:xfrm>
            <a:off x="3215387" y="217495"/>
            <a:ext cx="5822185" cy="2901948"/>
          </a:xfrm>
          <a:prstGeom prst="rect">
            <a:avLst/>
          </a:prstGeom>
        </p:spPr>
      </p:pic>
      <p:pic>
        <p:nvPicPr>
          <p:cNvPr id="3" name="Picture 2">
            <a:extLst>
              <a:ext uri="{FF2B5EF4-FFF2-40B4-BE49-F238E27FC236}">
                <a16:creationId xmlns:a16="http://schemas.microsoft.com/office/drawing/2014/main" id="{3270FEA8-3D64-747E-F9CA-1CD3F7225FF5}"/>
              </a:ext>
            </a:extLst>
          </p:cNvPr>
          <p:cNvPicPr>
            <a:picLocks noChangeAspect="1"/>
          </p:cNvPicPr>
          <p:nvPr/>
        </p:nvPicPr>
        <p:blipFill>
          <a:blip r:embed="rId3"/>
          <a:stretch>
            <a:fillRect/>
          </a:stretch>
        </p:blipFill>
        <p:spPr>
          <a:xfrm>
            <a:off x="5240884" y="3493717"/>
            <a:ext cx="3493311" cy="1219306"/>
          </a:xfrm>
          <a:prstGeom prst="rect">
            <a:avLst/>
          </a:prstGeom>
        </p:spPr>
      </p:pic>
    </p:spTree>
    <p:extLst>
      <p:ext uri="{BB962C8B-B14F-4D97-AF65-F5344CB8AC3E}">
        <p14:creationId xmlns:p14="http://schemas.microsoft.com/office/powerpoint/2010/main" val="2008840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3" name="Picture 2">
            <a:extLst>
              <a:ext uri="{FF2B5EF4-FFF2-40B4-BE49-F238E27FC236}">
                <a16:creationId xmlns:a16="http://schemas.microsoft.com/office/drawing/2014/main" id="{1F77BEC2-0841-1049-B3B7-26D1B3063FE9}"/>
              </a:ext>
            </a:extLst>
          </p:cNvPr>
          <p:cNvPicPr>
            <a:picLocks noChangeAspect="1"/>
          </p:cNvPicPr>
          <p:nvPr/>
        </p:nvPicPr>
        <p:blipFill>
          <a:blip r:embed="rId3"/>
          <a:stretch>
            <a:fillRect/>
          </a:stretch>
        </p:blipFill>
        <p:spPr>
          <a:xfrm>
            <a:off x="2544856" y="217170"/>
            <a:ext cx="3711926" cy="4709160"/>
          </a:xfrm>
          <a:prstGeom prst="rect">
            <a:avLst/>
          </a:prstGeom>
        </p:spPr>
      </p:pic>
    </p:spTree>
    <p:extLst>
      <p:ext uri="{BB962C8B-B14F-4D97-AF65-F5344CB8AC3E}">
        <p14:creationId xmlns:p14="http://schemas.microsoft.com/office/powerpoint/2010/main" val="104544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3" name="Picture 2">
            <a:extLst>
              <a:ext uri="{FF2B5EF4-FFF2-40B4-BE49-F238E27FC236}">
                <a16:creationId xmlns:a16="http://schemas.microsoft.com/office/drawing/2014/main" id="{8F61BF97-2739-1424-F1D0-4CBFE6C6EF44}"/>
              </a:ext>
            </a:extLst>
          </p:cNvPr>
          <p:cNvPicPr>
            <a:picLocks noChangeAspect="1"/>
          </p:cNvPicPr>
          <p:nvPr/>
        </p:nvPicPr>
        <p:blipFill>
          <a:blip r:embed="rId3"/>
          <a:stretch>
            <a:fillRect/>
          </a:stretch>
        </p:blipFill>
        <p:spPr>
          <a:xfrm>
            <a:off x="2628900" y="159626"/>
            <a:ext cx="3763115" cy="4671454"/>
          </a:xfrm>
          <a:prstGeom prst="rect">
            <a:avLst/>
          </a:prstGeom>
        </p:spPr>
      </p:pic>
    </p:spTree>
    <p:extLst>
      <p:ext uri="{BB962C8B-B14F-4D97-AF65-F5344CB8AC3E}">
        <p14:creationId xmlns:p14="http://schemas.microsoft.com/office/powerpoint/2010/main" val="1384295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7" name="Picture 6">
            <a:extLst>
              <a:ext uri="{FF2B5EF4-FFF2-40B4-BE49-F238E27FC236}">
                <a16:creationId xmlns:a16="http://schemas.microsoft.com/office/drawing/2014/main" id="{992E05C0-837D-66A6-6A13-1AE6F8A0923E}"/>
              </a:ext>
            </a:extLst>
          </p:cNvPr>
          <p:cNvPicPr>
            <a:picLocks noChangeAspect="1"/>
          </p:cNvPicPr>
          <p:nvPr/>
        </p:nvPicPr>
        <p:blipFill>
          <a:blip r:embed="rId3"/>
          <a:stretch>
            <a:fillRect/>
          </a:stretch>
        </p:blipFill>
        <p:spPr>
          <a:xfrm>
            <a:off x="114300" y="1348933"/>
            <a:ext cx="8839200" cy="31771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5"/>
          <p:cNvSpPr txBox="1">
            <a:spLocks noGrp="1"/>
          </p:cNvSpPr>
          <p:nvPr>
            <p:ph type="title"/>
          </p:nvPr>
        </p:nvSpPr>
        <p:spPr>
          <a:xfrm>
            <a:off x="1320360" y="386130"/>
            <a:ext cx="7038900" cy="825450"/>
          </a:xfrm>
          <a:prstGeom prst="rect">
            <a:avLst/>
          </a:prstGeom>
        </p:spPr>
        <p:txBody>
          <a:bodyPr spcFirstLastPara="1" wrap="square" lIns="91425" tIns="91425" rIns="91425" bIns="91425" anchor="t" anchorCtr="0">
            <a:noAutofit/>
          </a:bodyPr>
          <a:lstStyle/>
          <a:p>
            <a:pPr lvl="0"/>
            <a:r>
              <a:rPr lang="en-GB" b="1" dirty="0"/>
              <a:t>Screenshots</a:t>
            </a:r>
            <a:br>
              <a:rPr lang="en-GB" b="1" dirty="0"/>
            </a:br>
            <a:br>
              <a:rPr lang="en-GB" b="1" dirty="0"/>
            </a:br>
            <a:r>
              <a:rPr lang="en-GB" sz="1400" b="1" dirty="0"/>
              <a:t>Login</a:t>
            </a:r>
            <a:br>
              <a:rPr lang="en-GB" sz="1400" b="1" dirty="0"/>
            </a:br>
            <a:br>
              <a:rPr lang="en-GB" sz="1400" b="1" dirty="0"/>
            </a:br>
            <a:br>
              <a:rPr lang="en-GB" sz="1400" b="1" dirty="0"/>
            </a:br>
            <a:br>
              <a:rPr lang="en-GB" sz="1400" b="1" dirty="0"/>
            </a:br>
            <a:endParaRPr sz="1400" b="1" dirty="0"/>
          </a:p>
        </p:txBody>
      </p:sp>
      <p:pic>
        <p:nvPicPr>
          <p:cNvPr id="8" name="Picture 7">
            <a:extLst>
              <a:ext uri="{FF2B5EF4-FFF2-40B4-BE49-F238E27FC236}">
                <a16:creationId xmlns:a16="http://schemas.microsoft.com/office/drawing/2014/main" id="{8B619C9F-854C-E804-3A0C-064E331407EE}"/>
              </a:ext>
            </a:extLst>
          </p:cNvPr>
          <p:cNvPicPr>
            <a:picLocks noChangeAspect="1"/>
          </p:cNvPicPr>
          <p:nvPr/>
        </p:nvPicPr>
        <p:blipFill>
          <a:blip r:embed="rId3"/>
          <a:stretch>
            <a:fillRect/>
          </a:stretch>
        </p:blipFill>
        <p:spPr>
          <a:xfrm>
            <a:off x="1320360" y="1532306"/>
            <a:ext cx="5736833" cy="32250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6"/>
          <p:cNvSpPr txBox="1">
            <a:spLocks noGrp="1"/>
          </p:cNvSpPr>
          <p:nvPr>
            <p:ph type="title"/>
          </p:nvPr>
        </p:nvSpPr>
        <p:spPr>
          <a:xfrm>
            <a:off x="1356888" y="467925"/>
            <a:ext cx="7038900" cy="914100"/>
          </a:xfrm>
          <a:prstGeom prst="rect">
            <a:avLst/>
          </a:prstGeom>
        </p:spPr>
        <p:txBody>
          <a:bodyPr spcFirstLastPara="1" wrap="square" lIns="91425" tIns="91425" rIns="91425" bIns="91425" anchor="t" anchorCtr="0">
            <a:noAutofit/>
          </a:bodyPr>
          <a:lstStyle/>
          <a:p>
            <a:pPr lvl="0"/>
            <a:br>
              <a:rPr lang="en-US" sz="1400" b="1" dirty="0"/>
            </a:br>
            <a:r>
              <a:rPr lang="en-US" sz="1400" b="1" dirty="0"/>
              <a:t>Mark my attendance In / Out</a:t>
            </a:r>
            <a:endParaRPr sz="1400" b="1" dirty="0"/>
          </a:p>
        </p:txBody>
      </p:sp>
      <p:pic>
        <p:nvPicPr>
          <p:cNvPr id="2" name="Picture 1">
            <a:extLst>
              <a:ext uri="{FF2B5EF4-FFF2-40B4-BE49-F238E27FC236}">
                <a16:creationId xmlns:a16="http://schemas.microsoft.com/office/drawing/2014/main" id="{C2F74B7B-1463-942B-139B-642CB67B9455}"/>
              </a:ext>
            </a:extLst>
          </p:cNvPr>
          <p:cNvPicPr>
            <a:picLocks noChangeAspect="1"/>
          </p:cNvPicPr>
          <p:nvPr/>
        </p:nvPicPr>
        <p:blipFill>
          <a:blip r:embed="rId3"/>
          <a:stretch>
            <a:fillRect/>
          </a:stretch>
        </p:blipFill>
        <p:spPr>
          <a:xfrm>
            <a:off x="1462782" y="1328581"/>
            <a:ext cx="5944115" cy="334699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7"/>
          <p:cNvSpPr txBox="1">
            <a:spLocks noGrp="1"/>
          </p:cNvSpPr>
          <p:nvPr>
            <p:ph type="title"/>
          </p:nvPr>
        </p:nvSpPr>
        <p:spPr>
          <a:xfrm>
            <a:off x="1356888" y="467925"/>
            <a:ext cx="7038900" cy="914100"/>
          </a:xfrm>
          <a:prstGeom prst="rect">
            <a:avLst/>
          </a:prstGeom>
        </p:spPr>
        <p:txBody>
          <a:bodyPr spcFirstLastPara="1" wrap="square" lIns="91425" tIns="91425" rIns="91425" bIns="91425" anchor="t" anchorCtr="0">
            <a:noAutofit/>
          </a:bodyPr>
          <a:lstStyle/>
          <a:p>
            <a:pPr lvl="0"/>
            <a:br>
              <a:rPr lang="en-GB" sz="1400" b="1" dirty="0"/>
            </a:br>
            <a:r>
              <a:rPr lang="en-GB" sz="1400" b="1" dirty="0"/>
              <a:t>Scanning Face</a:t>
            </a:r>
            <a:endParaRPr sz="1400" b="1" dirty="0"/>
          </a:p>
        </p:txBody>
      </p:sp>
      <p:pic>
        <p:nvPicPr>
          <p:cNvPr id="2" name="Picture 1">
            <a:extLst>
              <a:ext uri="{FF2B5EF4-FFF2-40B4-BE49-F238E27FC236}">
                <a16:creationId xmlns:a16="http://schemas.microsoft.com/office/drawing/2014/main" id="{958E8D7A-C80A-0677-4B4B-5DF4074F5859}"/>
              </a:ext>
            </a:extLst>
          </p:cNvPr>
          <p:cNvPicPr>
            <a:picLocks noChangeAspect="1"/>
          </p:cNvPicPr>
          <p:nvPr/>
        </p:nvPicPr>
        <p:blipFill>
          <a:blip r:embed="rId3"/>
          <a:stretch>
            <a:fillRect/>
          </a:stretch>
        </p:blipFill>
        <p:spPr>
          <a:xfrm>
            <a:off x="1471948" y="1285364"/>
            <a:ext cx="5438103" cy="29994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8"/>
          <p:cNvSpPr txBox="1">
            <a:spLocks noGrp="1"/>
          </p:cNvSpPr>
          <p:nvPr>
            <p:ph type="title"/>
          </p:nvPr>
        </p:nvSpPr>
        <p:spPr>
          <a:xfrm>
            <a:off x="1356888" y="467925"/>
            <a:ext cx="7038900" cy="914100"/>
          </a:xfrm>
          <a:prstGeom prst="rect">
            <a:avLst/>
          </a:prstGeom>
        </p:spPr>
        <p:txBody>
          <a:bodyPr spcFirstLastPara="1" wrap="square" lIns="91425" tIns="91425" rIns="91425" bIns="91425" anchor="t" anchorCtr="0">
            <a:noAutofit/>
          </a:bodyPr>
          <a:lstStyle/>
          <a:p>
            <a:pPr lvl="0"/>
            <a:br>
              <a:rPr lang="en-US" sz="1400" b="1" dirty="0"/>
            </a:br>
            <a:r>
              <a:rPr lang="en-US" sz="1400" b="1" dirty="0"/>
              <a:t>View Attendance Records by Admin</a:t>
            </a:r>
          </a:p>
        </p:txBody>
      </p:sp>
      <p:pic>
        <p:nvPicPr>
          <p:cNvPr id="2" name="Picture 1">
            <a:extLst>
              <a:ext uri="{FF2B5EF4-FFF2-40B4-BE49-F238E27FC236}">
                <a16:creationId xmlns:a16="http://schemas.microsoft.com/office/drawing/2014/main" id="{773899F4-8F0A-E471-B476-F0B8C6805EC0}"/>
              </a:ext>
            </a:extLst>
          </p:cNvPr>
          <p:cNvPicPr>
            <a:picLocks noChangeAspect="1"/>
          </p:cNvPicPr>
          <p:nvPr/>
        </p:nvPicPr>
        <p:blipFill>
          <a:blip r:embed="rId3"/>
          <a:stretch>
            <a:fillRect/>
          </a:stretch>
        </p:blipFill>
        <p:spPr>
          <a:xfrm>
            <a:off x="1439922" y="1218293"/>
            <a:ext cx="5944115" cy="33469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9"/>
          <p:cNvSpPr txBox="1">
            <a:spLocks noGrp="1"/>
          </p:cNvSpPr>
          <p:nvPr>
            <p:ph type="title"/>
          </p:nvPr>
        </p:nvSpPr>
        <p:spPr>
          <a:xfrm>
            <a:off x="1356888" y="467925"/>
            <a:ext cx="7038900" cy="914100"/>
          </a:xfrm>
          <a:prstGeom prst="rect">
            <a:avLst/>
          </a:prstGeom>
        </p:spPr>
        <p:txBody>
          <a:bodyPr spcFirstLastPara="1" wrap="square" lIns="91425" tIns="91425" rIns="91425" bIns="91425" anchor="t" anchorCtr="0">
            <a:noAutofit/>
          </a:bodyPr>
          <a:lstStyle/>
          <a:p>
            <a:pPr lvl="0"/>
            <a:br>
              <a:rPr lang="en-GB" sz="1400" b="1" dirty="0"/>
            </a:br>
            <a:r>
              <a:rPr lang="en-GB" sz="1400" b="1" dirty="0"/>
              <a:t>Employee Dashboard</a:t>
            </a:r>
            <a:r>
              <a:rPr lang="en-GB" dirty="0"/>
              <a:t>	</a:t>
            </a:r>
            <a:endParaRPr dirty="0"/>
          </a:p>
        </p:txBody>
      </p:sp>
      <p:pic>
        <p:nvPicPr>
          <p:cNvPr id="2" name="Picture 1">
            <a:extLst>
              <a:ext uri="{FF2B5EF4-FFF2-40B4-BE49-F238E27FC236}">
                <a16:creationId xmlns:a16="http://schemas.microsoft.com/office/drawing/2014/main" id="{694B7520-C19A-2F76-84CD-7A107C33746A}"/>
              </a:ext>
            </a:extLst>
          </p:cNvPr>
          <p:cNvPicPr>
            <a:picLocks noChangeAspect="1"/>
          </p:cNvPicPr>
          <p:nvPr/>
        </p:nvPicPr>
        <p:blipFill>
          <a:blip r:embed="rId3"/>
          <a:stretch>
            <a:fillRect/>
          </a:stretch>
        </p:blipFill>
        <p:spPr>
          <a:xfrm>
            <a:off x="1356888" y="1382025"/>
            <a:ext cx="5736833" cy="30360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Scope of Project</a:t>
            </a:r>
            <a:endParaRPr b="1" dirty="0"/>
          </a:p>
        </p:txBody>
      </p:sp>
      <p:sp>
        <p:nvSpPr>
          <p:cNvPr id="341" name="Google Shape;341;p31"/>
          <p:cNvSpPr txBox="1">
            <a:spLocks noGrp="1"/>
          </p:cNvSpPr>
          <p:nvPr>
            <p:ph type="body" idx="1"/>
          </p:nvPr>
        </p:nvSpPr>
        <p:spPr>
          <a:xfrm>
            <a:off x="1297500" y="1110350"/>
            <a:ext cx="7038900" cy="3675900"/>
          </a:xfrm>
          <a:prstGeom prst="rect">
            <a:avLst/>
          </a:prstGeom>
        </p:spPr>
        <p:txBody>
          <a:bodyPr spcFirstLastPara="1" wrap="square" lIns="91425" tIns="91425" rIns="91425" bIns="91425" anchor="t" anchorCtr="0">
            <a:noAutofit/>
          </a:bodyPr>
          <a:lstStyle/>
          <a:p>
            <a:pPr marL="146050" indent="0" algn="just">
              <a:lnSpc>
                <a:spcPct val="100000"/>
              </a:lnSpc>
              <a:buNone/>
            </a:pPr>
            <a:r>
              <a:rPr lang="en-US" sz="1400" dirty="0"/>
              <a:t>Facial recognition is becoming more prominent in our society. It has made major progress in the field of security. It is a very effective tool that can help low enforcers to recognize criminals and software companies are leveraging the technology to help users access the technology. This technology can be further developed to be used in other avenues such as ATMs, accessing confidential files, or other sensitive materials.</a:t>
            </a:r>
          </a:p>
          <a:p>
            <a:pPr marL="146050" indent="0" algn="just">
              <a:lnSpc>
                <a:spcPct val="100000"/>
              </a:lnSpc>
              <a:buNone/>
            </a:pPr>
            <a:endParaRPr lang="en-US" sz="1400" dirty="0"/>
          </a:p>
          <a:p>
            <a:pPr marL="146050" indent="0" algn="just">
              <a:lnSpc>
                <a:spcPct val="100000"/>
              </a:lnSpc>
              <a:buNone/>
            </a:pPr>
            <a:r>
              <a:rPr lang="en-US" sz="1400" dirty="0"/>
              <a:t>This project servers as a foundation for future projects based on facial detection and recognition. This project also convers web development and database management with a user-friendly UI. Using this system any corporate offices, school and organization can replace their traditional way of maintaining attendance of the employees and can also generate their availability(presence) report throughout the month.</a:t>
            </a:r>
            <a:endParaRPr lang="en-IN" sz="1400" dirty="0"/>
          </a:p>
          <a:p>
            <a:pPr marL="146050" indent="0" algn="just">
              <a:lnSpc>
                <a:spcPct val="100000"/>
              </a:lnSpc>
              <a:buNone/>
            </a:pPr>
            <a:endParaRPr lang="en-IN" sz="1400" dirty="0"/>
          </a:p>
          <a:p>
            <a:pPr marL="146050" lvl="0" indent="0" algn="just" rtl="0">
              <a:lnSpc>
                <a:spcPct val="100000"/>
              </a:lnSpc>
              <a:spcBef>
                <a:spcPts val="0"/>
              </a:spcBef>
              <a:spcAft>
                <a:spcPts val="0"/>
              </a:spcAft>
              <a:buSzPts val="1300"/>
              <a:buNone/>
            </a:pPr>
            <a:endParaRPr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Future Scope</a:t>
            </a:r>
            <a:endParaRPr b="1" dirty="0"/>
          </a:p>
        </p:txBody>
      </p:sp>
      <p:sp>
        <p:nvSpPr>
          <p:cNvPr id="348" name="Google Shape;348;p32"/>
          <p:cNvSpPr txBox="1"/>
          <p:nvPr/>
        </p:nvSpPr>
        <p:spPr>
          <a:xfrm>
            <a:off x="1243500" y="1059500"/>
            <a:ext cx="6657000" cy="3847177"/>
          </a:xfrm>
          <a:prstGeom prst="rect">
            <a:avLst/>
          </a:prstGeom>
          <a:noFill/>
          <a:ln>
            <a:noFill/>
          </a:ln>
        </p:spPr>
        <p:txBody>
          <a:bodyPr spcFirstLastPara="1" wrap="square" lIns="91425" tIns="91425" rIns="91425" bIns="91425" anchor="t" anchorCtr="0">
            <a:spAutoFit/>
          </a:bodyPr>
          <a:lstStyle/>
          <a:p>
            <a:pPr marL="457200" lvl="0" indent="-317500" algn="just">
              <a:buClr>
                <a:schemeClr val="lt1"/>
              </a:buClr>
              <a:buSzPts val="1400"/>
              <a:buFont typeface="Lato"/>
              <a:buChar char="●"/>
            </a:pPr>
            <a:r>
              <a:rPr lang="en-US" dirty="0">
                <a:solidFill>
                  <a:schemeClr val="lt1"/>
                </a:solidFill>
                <a:latin typeface="Lato"/>
                <a:ea typeface="Lato"/>
                <a:cs typeface="Lato"/>
                <a:sym typeface="Lato"/>
              </a:rPr>
              <a:t>A feature which can give intruder alert can be included in the system. Furthermore, the images of unknown people can be saved in an efficient manner and displayed in the system for better security. </a:t>
            </a:r>
          </a:p>
          <a:p>
            <a:pPr marL="457200" lvl="0" indent="-317500" algn="just">
              <a:buClr>
                <a:schemeClr val="lt1"/>
              </a:buClr>
              <a:buSzPts val="1400"/>
              <a:buFont typeface="Lato"/>
              <a:buChar char="●"/>
            </a:pPr>
            <a:endParaRPr lang="en-US" dirty="0">
              <a:solidFill>
                <a:schemeClr val="lt1"/>
              </a:solidFill>
              <a:latin typeface="Lato"/>
              <a:ea typeface="Lato"/>
              <a:cs typeface="Lato"/>
              <a:sym typeface="Lato"/>
            </a:endParaRPr>
          </a:p>
          <a:p>
            <a:pPr marL="457200" lvl="0" indent="-317500" algn="just">
              <a:buClr>
                <a:schemeClr val="lt1"/>
              </a:buClr>
              <a:buSzPts val="1400"/>
              <a:buFont typeface="Lato"/>
              <a:buChar char="●"/>
            </a:pPr>
            <a:r>
              <a:rPr lang="en-US" dirty="0">
                <a:solidFill>
                  <a:schemeClr val="lt1"/>
                </a:solidFill>
                <a:latin typeface="Lato"/>
                <a:ea typeface="Lato"/>
                <a:cs typeface="Lato"/>
                <a:sym typeface="Lato"/>
              </a:rPr>
              <a:t>The number of training images can be reduced so that less storage is required. This can be done by removing duplicate images of the same person, or images with similar embeddings. </a:t>
            </a:r>
          </a:p>
          <a:p>
            <a:pPr marL="457200" lvl="0" indent="-317500" algn="just">
              <a:buClr>
                <a:schemeClr val="lt1"/>
              </a:buClr>
              <a:buSzPts val="1400"/>
              <a:buFont typeface="Lato"/>
              <a:buChar char="●"/>
            </a:pPr>
            <a:endParaRPr lang="en-US" dirty="0">
              <a:solidFill>
                <a:schemeClr val="lt1"/>
              </a:solidFill>
              <a:latin typeface="Lato"/>
              <a:ea typeface="Lato"/>
              <a:cs typeface="Lato"/>
              <a:sym typeface="Lato"/>
            </a:endParaRPr>
          </a:p>
          <a:p>
            <a:pPr marL="457200" lvl="0" indent="-317500" algn="just">
              <a:buClr>
                <a:schemeClr val="lt1"/>
              </a:buClr>
              <a:buSzPts val="1400"/>
              <a:buFont typeface="Lato"/>
              <a:buChar char="●"/>
            </a:pPr>
            <a:r>
              <a:rPr lang="en-US" dirty="0">
                <a:solidFill>
                  <a:schemeClr val="lt1"/>
                </a:solidFill>
                <a:latin typeface="Lato"/>
                <a:ea typeface="Lato"/>
                <a:cs typeface="Lato"/>
                <a:sym typeface="Lato"/>
              </a:rPr>
              <a:t>The training time can be reduced by retraining the classifier only for the newly added images. </a:t>
            </a:r>
          </a:p>
          <a:p>
            <a:pPr marL="457200" lvl="0" indent="-317500" algn="just">
              <a:buClr>
                <a:schemeClr val="lt1"/>
              </a:buClr>
              <a:buSzPts val="1400"/>
              <a:buFont typeface="Lato"/>
              <a:buChar char="●"/>
            </a:pPr>
            <a:endParaRPr lang="en-US" dirty="0">
              <a:solidFill>
                <a:schemeClr val="lt1"/>
              </a:solidFill>
              <a:latin typeface="Lato"/>
              <a:ea typeface="Lato"/>
              <a:cs typeface="Lato"/>
              <a:sym typeface="Lato"/>
            </a:endParaRPr>
          </a:p>
          <a:p>
            <a:pPr marL="457200" lvl="0" indent="-317500" algn="just">
              <a:buClr>
                <a:schemeClr val="lt1"/>
              </a:buClr>
              <a:buSzPts val="1400"/>
              <a:buFont typeface="Lato"/>
              <a:buChar char="●"/>
            </a:pPr>
            <a:r>
              <a:rPr lang="en-US" dirty="0">
                <a:solidFill>
                  <a:schemeClr val="lt1"/>
                </a:solidFill>
                <a:latin typeface="Lato"/>
                <a:ea typeface="Lato"/>
                <a:cs typeface="Lato"/>
                <a:sym typeface="Lato"/>
              </a:rPr>
              <a:t>A feature can be added where an employee is automatically sent a warning if his attendance or working hours are below the threshold. </a:t>
            </a:r>
          </a:p>
          <a:p>
            <a:pPr marL="457200" lvl="0" indent="-317500" algn="just">
              <a:buClr>
                <a:schemeClr val="lt1"/>
              </a:buClr>
              <a:buSzPts val="1400"/>
              <a:buFont typeface="Lato"/>
              <a:buChar char="●"/>
            </a:pPr>
            <a:endParaRPr lang="en-US" dirty="0">
              <a:solidFill>
                <a:schemeClr val="lt1"/>
              </a:solidFill>
              <a:latin typeface="Lato"/>
              <a:ea typeface="Lato"/>
              <a:cs typeface="Lato"/>
              <a:sym typeface="Lato"/>
            </a:endParaRPr>
          </a:p>
          <a:p>
            <a:pPr marL="457200" lvl="0" indent="-317500" algn="just">
              <a:buClr>
                <a:schemeClr val="lt1"/>
              </a:buClr>
              <a:buSzPts val="1400"/>
              <a:buFont typeface="Lato"/>
              <a:buChar char="●"/>
            </a:pPr>
            <a:r>
              <a:rPr lang="en-US" dirty="0">
                <a:solidFill>
                  <a:schemeClr val="lt1"/>
                </a:solidFill>
                <a:latin typeface="Lato"/>
                <a:ea typeface="Lato"/>
                <a:cs typeface="Lato"/>
                <a:sym typeface="Lato"/>
              </a:rPr>
              <a:t>Wrongly classified images can be added to the training dataset with the correct label so as to increase the accuracy of the recognition model. </a:t>
            </a:r>
          </a:p>
          <a:p>
            <a:pPr marL="457200" lvl="0" indent="-317500" algn="just" rtl="0">
              <a:spcBef>
                <a:spcPts val="0"/>
              </a:spcBef>
              <a:spcAft>
                <a:spcPts val="0"/>
              </a:spcAft>
              <a:buClr>
                <a:schemeClr val="lt1"/>
              </a:buClr>
              <a:buSzPts val="1400"/>
              <a:buFont typeface="Lato"/>
              <a:buChar char="●"/>
            </a:pPr>
            <a:endParaRPr dirty="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GB" dirty="0"/>
            </a:br>
            <a:r>
              <a:rPr lang="en-GB" b="1" dirty="0"/>
              <a:t>Abstract</a:t>
            </a:r>
            <a:endParaRPr b="1" dirty="0"/>
          </a:p>
        </p:txBody>
      </p:sp>
      <p:sp>
        <p:nvSpPr>
          <p:cNvPr id="236" name="Google Shape;236;p18"/>
          <p:cNvSpPr txBox="1">
            <a:spLocks noGrp="1"/>
          </p:cNvSpPr>
          <p:nvPr>
            <p:ph type="body" idx="1"/>
          </p:nvPr>
        </p:nvSpPr>
        <p:spPr>
          <a:xfrm>
            <a:off x="1297500" y="1034150"/>
            <a:ext cx="6648300" cy="3463200"/>
          </a:xfrm>
          <a:prstGeom prst="rect">
            <a:avLst/>
          </a:prstGeom>
        </p:spPr>
        <p:txBody>
          <a:bodyPr spcFirstLastPara="1" wrap="square" lIns="91425" tIns="91425" rIns="91425" bIns="91425" anchor="t" anchorCtr="0">
            <a:noAutofit/>
          </a:bodyPr>
          <a:lstStyle/>
          <a:p>
            <a:pPr marL="0" lvl="0" indent="0" algn="just">
              <a:buNone/>
            </a:pPr>
            <a:endParaRPr lang="en-US" dirty="0"/>
          </a:p>
          <a:p>
            <a:pPr marL="0" lvl="0" indent="0" algn="just">
              <a:buNone/>
            </a:pPr>
            <a:endParaRPr lang="en-US" dirty="0"/>
          </a:p>
          <a:p>
            <a:pPr marL="0" lvl="0" indent="0" algn="just">
              <a:buNone/>
            </a:pPr>
            <a:endParaRPr lang="en-US" dirty="0"/>
          </a:p>
          <a:p>
            <a:pPr marL="0" lvl="0" indent="0" algn="just">
              <a:buNone/>
            </a:pPr>
            <a:r>
              <a:rPr lang="en-US" dirty="0"/>
              <a:t>This project involves building an attendance system which utilizes facial recognition to mark the presence, time-in, and time-out of employees. It covers areas such as facial detection, alignment, and recognition, along with the development of a web application to cater to various use cases of the system such as registration of new employees, addition of photos to the training dataset, viewing attendance reports, etc. This project intends to serve as an efficient substitute for traditional manual attendance systems. It can be used in corporate offices, schools, and organizations where security is essential. </a:t>
            </a:r>
            <a:endParaRPr dirty="0"/>
          </a:p>
          <a:p>
            <a:pPr marL="0" lvl="0" indent="0" algn="l"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Technology/Platform/Tools used</a:t>
            </a:r>
          </a:p>
        </p:txBody>
      </p:sp>
      <p:sp>
        <p:nvSpPr>
          <p:cNvPr id="348" name="Google Shape;348;p32"/>
          <p:cNvSpPr txBox="1"/>
          <p:nvPr/>
        </p:nvSpPr>
        <p:spPr>
          <a:xfrm>
            <a:off x="1243500" y="1059500"/>
            <a:ext cx="3328500" cy="2400627"/>
          </a:xfrm>
          <a:prstGeom prst="rect">
            <a:avLst/>
          </a:prstGeom>
          <a:noFill/>
          <a:ln>
            <a:noFill/>
          </a:ln>
        </p:spPr>
        <p:txBody>
          <a:bodyPr spcFirstLastPara="1" wrap="square" lIns="91425" tIns="91425" rIns="91425" bIns="91425" anchor="t" anchorCtr="0">
            <a:spAutoFit/>
          </a:bodyPr>
          <a:lstStyle/>
          <a:p>
            <a:pPr marL="139700" lvl="0" algn="just">
              <a:buClr>
                <a:schemeClr val="lt1"/>
              </a:buClr>
              <a:buSzPts val="1400"/>
            </a:pPr>
            <a:r>
              <a:rPr lang="en-US" sz="1800" b="1" dirty="0">
                <a:solidFill>
                  <a:schemeClr val="lt1"/>
                </a:solidFill>
                <a:latin typeface="Lato"/>
                <a:ea typeface="Lato"/>
                <a:cs typeface="Lato"/>
                <a:sym typeface="Lato"/>
              </a:rPr>
              <a:t>Technology:</a:t>
            </a:r>
          </a:p>
          <a:p>
            <a:pPr marL="139700" lvl="2" algn="just">
              <a:buClr>
                <a:schemeClr val="lt1"/>
              </a:buClr>
              <a:buSzPts val="1400"/>
            </a:pPr>
            <a:r>
              <a:rPr lang="en-US" dirty="0">
                <a:solidFill>
                  <a:schemeClr val="lt1"/>
                </a:solidFill>
                <a:latin typeface="Lato"/>
                <a:ea typeface="Lato"/>
                <a:cs typeface="Lato"/>
                <a:sym typeface="Lato"/>
              </a:rPr>
              <a:t>	Django</a:t>
            </a:r>
          </a:p>
          <a:p>
            <a:pPr marL="139700" lvl="2" algn="just">
              <a:buClr>
                <a:schemeClr val="lt1"/>
              </a:buClr>
              <a:buSzPts val="1400"/>
            </a:pPr>
            <a:r>
              <a:rPr lang="en-US" dirty="0">
                <a:solidFill>
                  <a:schemeClr val="lt1"/>
                </a:solidFill>
                <a:latin typeface="Lato"/>
                <a:ea typeface="Lato"/>
                <a:cs typeface="Lato"/>
                <a:sym typeface="Lato"/>
              </a:rPr>
              <a:t>	OpenCV</a:t>
            </a:r>
          </a:p>
          <a:p>
            <a:pPr marL="139700" lvl="2" algn="just">
              <a:buClr>
                <a:schemeClr val="lt1"/>
              </a:buClr>
              <a:buSzPts val="1400"/>
            </a:pPr>
            <a:r>
              <a:rPr lang="en-US" dirty="0">
                <a:solidFill>
                  <a:schemeClr val="lt1"/>
                </a:solidFill>
                <a:latin typeface="Lato"/>
                <a:ea typeface="Lato"/>
                <a:cs typeface="Lato"/>
                <a:sym typeface="Lato"/>
              </a:rPr>
              <a:t>	</a:t>
            </a:r>
            <a:r>
              <a:rPr lang="en-US" dirty="0" err="1">
                <a:solidFill>
                  <a:schemeClr val="lt1"/>
                </a:solidFill>
                <a:latin typeface="Lato"/>
                <a:ea typeface="Lato"/>
                <a:cs typeface="Lato"/>
                <a:sym typeface="Lato"/>
              </a:rPr>
              <a:t>Dlib</a:t>
            </a:r>
            <a:endParaRPr lang="en-US" dirty="0">
              <a:solidFill>
                <a:schemeClr val="lt1"/>
              </a:solidFill>
              <a:latin typeface="Lato"/>
              <a:ea typeface="Lato"/>
              <a:cs typeface="Lato"/>
              <a:sym typeface="Lato"/>
            </a:endParaRPr>
          </a:p>
          <a:p>
            <a:pPr marL="139700" lvl="2" algn="just">
              <a:buClr>
                <a:schemeClr val="lt1"/>
              </a:buClr>
              <a:buSzPts val="1400"/>
            </a:pPr>
            <a:r>
              <a:rPr lang="en-US" dirty="0">
                <a:solidFill>
                  <a:schemeClr val="lt1"/>
                </a:solidFill>
                <a:latin typeface="Lato"/>
                <a:ea typeface="Lato"/>
                <a:cs typeface="Lato"/>
                <a:sym typeface="Lato"/>
              </a:rPr>
              <a:t>	Open-Source</a:t>
            </a:r>
          </a:p>
          <a:p>
            <a:pPr marL="139700" lvl="2" algn="just">
              <a:buClr>
                <a:schemeClr val="lt1"/>
              </a:buClr>
              <a:buSzPts val="1400"/>
            </a:pPr>
            <a:r>
              <a:rPr lang="en-US" dirty="0">
                <a:solidFill>
                  <a:schemeClr val="lt1"/>
                </a:solidFill>
                <a:latin typeface="Lato"/>
                <a:ea typeface="Lato"/>
                <a:cs typeface="Lato"/>
                <a:sym typeface="Lato"/>
              </a:rPr>
              <a:t>	Face Recognition Library</a:t>
            </a:r>
          </a:p>
          <a:p>
            <a:pPr marL="139700" lvl="2" algn="just">
              <a:buClr>
                <a:schemeClr val="lt1"/>
              </a:buClr>
              <a:buSzPts val="1400"/>
            </a:pPr>
            <a:r>
              <a:rPr lang="en-US" dirty="0">
                <a:solidFill>
                  <a:schemeClr val="lt1"/>
                </a:solidFill>
                <a:latin typeface="Lato"/>
                <a:ea typeface="Lato"/>
                <a:cs typeface="Lato"/>
                <a:sym typeface="Lato"/>
              </a:rPr>
              <a:t>	SQLITE Database.</a:t>
            </a:r>
          </a:p>
          <a:p>
            <a:pPr marL="139700" lvl="2" algn="just">
              <a:buClr>
                <a:schemeClr val="lt1"/>
              </a:buClr>
              <a:buSzPts val="1400"/>
            </a:pPr>
            <a:r>
              <a:rPr lang="en-US" dirty="0">
                <a:solidFill>
                  <a:schemeClr val="lt1"/>
                </a:solidFill>
                <a:latin typeface="Lato"/>
                <a:ea typeface="Lato"/>
                <a:cs typeface="Lato"/>
                <a:sym typeface="Lato"/>
              </a:rPr>
              <a:t>	JavaScript</a:t>
            </a:r>
          </a:p>
          <a:p>
            <a:pPr marL="139700" lvl="2" algn="just">
              <a:buClr>
                <a:schemeClr val="lt1"/>
              </a:buClr>
              <a:buSzPts val="1400"/>
            </a:pPr>
            <a:r>
              <a:rPr lang="en-US" dirty="0">
                <a:solidFill>
                  <a:schemeClr val="lt1"/>
                </a:solidFill>
                <a:latin typeface="Lato"/>
                <a:ea typeface="Lato"/>
                <a:cs typeface="Lato"/>
                <a:sym typeface="Lato"/>
              </a:rPr>
              <a:t>	Bootstrap</a:t>
            </a:r>
          </a:p>
          <a:p>
            <a:pPr marL="139700" lvl="0" algn="just">
              <a:buClr>
                <a:schemeClr val="lt1"/>
              </a:buClr>
              <a:buSzPts val="1400"/>
            </a:pPr>
            <a:endParaRPr lang="en-US" dirty="0">
              <a:solidFill>
                <a:schemeClr val="lt1"/>
              </a:solidFill>
              <a:latin typeface="Lato"/>
              <a:ea typeface="Lato"/>
              <a:cs typeface="Lato"/>
              <a:sym typeface="Lato"/>
            </a:endParaRPr>
          </a:p>
        </p:txBody>
      </p:sp>
      <p:sp>
        <p:nvSpPr>
          <p:cNvPr id="2" name="Google Shape;348;p32">
            <a:extLst>
              <a:ext uri="{FF2B5EF4-FFF2-40B4-BE49-F238E27FC236}">
                <a16:creationId xmlns:a16="http://schemas.microsoft.com/office/drawing/2014/main" id="{EF5617F7-AE2A-D2D8-2C40-8AAE9D5DCE73}"/>
              </a:ext>
            </a:extLst>
          </p:cNvPr>
          <p:cNvSpPr txBox="1"/>
          <p:nvPr/>
        </p:nvSpPr>
        <p:spPr>
          <a:xfrm>
            <a:off x="4572000" y="1059500"/>
            <a:ext cx="3328500" cy="2677626"/>
          </a:xfrm>
          <a:prstGeom prst="rect">
            <a:avLst/>
          </a:prstGeom>
          <a:noFill/>
          <a:ln>
            <a:noFill/>
          </a:ln>
        </p:spPr>
        <p:txBody>
          <a:bodyPr spcFirstLastPara="1" wrap="square" lIns="91425" tIns="91425" rIns="91425" bIns="91425" anchor="t" anchorCtr="0">
            <a:spAutoFit/>
          </a:bodyPr>
          <a:lstStyle/>
          <a:p>
            <a:pPr marL="139700" lvl="0" algn="just">
              <a:buClr>
                <a:schemeClr val="lt1"/>
              </a:buClr>
              <a:buSzPts val="1400"/>
            </a:pPr>
            <a:r>
              <a:rPr lang="en-US" sz="1800" b="1" dirty="0">
                <a:solidFill>
                  <a:schemeClr val="lt1"/>
                </a:solidFill>
                <a:latin typeface="Lato"/>
                <a:ea typeface="Lato"/>
                <a:cs typeface="Lato"/>
                <a:sym typeface="Lato"/>
              </a:rPr>
              <a:t>Platform:</a:t>
            </a:r>
          </a:p>
          <a:p>
            <a:pPr marL="139700" lvl="0" algn="just">
              <a:buClr>
                <a:schemeClr val="lt1"/>
              </a:buClr>
              <a:buSzPts val="1400"/>
            </a:pPr>
            <a:r>
              <a:rPr lang="en-US" dirty="0">
                <a:solidFill>
                  <a:schemeClr val="lt1"/>
                </a:solidFill>
                <a:latin typeface="Lato"/>
                <a:ea typeface="Lato"/>
                <a:cs typeface="Lato"/>
                <a:sym typeface="Lato"/>
              </a:rPr>
              <a:t>	Windows</a:t>
            </a:r>
          </a:p>
          <a:p>
            <a:pPr marL="139700" lvl="0" algn="just">
              <a:buClr>
                <a:schemeClr val="lt1"/>
              </a:buClr>
              <a:buSzPts val="1400"/>
            </a:pPr>
            <a:r>
              <a:rPr lang="en-US" dirty="0">
                <a:solidFill>
                  <a:schemeClr val="lt1"/>
                </a:solidFill>
                <a:latin typeface="Lato"/>
                <a:ea typeface="Lato"/>
                <a:cs typeface="Lato"/>
                <a:sym typeface="Lato"/>
              </a:rPr>
              <a:t>	Linux</a:t>
            </a:r>
          </a:p>
          <a:p>
            <a:pPr marL="139700" lvl="0" algn="just">
              <a:buClr>
                <a:schemeClr val="lt1"/>
              </a:buClr>
              <a:buSzPts val="1400"/>
            </a:pPr>
            <a:endParaRPr lang="en-US" dirty="0">
              <a:solidFill>
                <a:schemeClr val="lt1"/>
              </a:solidFill>
              <a:latin typeface="Lato"/>
              <a:ea typeface="Lato"/>
              <a:cs typeface="Lato"/>
              <a:sym typeface="Lato"/>
            </a:endParaRPr>
          </a:p>
          <a:p>
            <a:pPr marL="139700" lvl="0" algn="just">
              <a:buClr>
                <a:schemeClr val="lt1"/>
              </a:buClr>
              <a:buSzPts val="1400"/>
            </a:pPr>
            <a:endParaRPr lang="en-US" dirty="0">
              <a:solidFill>
                <a:schemeClr val="lt1"/>
              </a:solidFill>
              <a:latin typeface="Lato"/>
              <a:ea typeface="Lato"/>
              <a:cs typeface="Lato"/>
              <a:sym typeface="Lato"/>
            </a:endParaRPr>
          </a:p>
          <a:p>
            <a:pPr marL="139700" lvl="0" algn="just">
              <a:buClr>
                <a:schemeClr val="lt1"/>
              </a:buClr>
              <a:buSzPts val="1400"/>
            </a:pPr>
            <a:endParaRPr lang="en-US" dirty="0">
              <a:solidFill>
                <a:schemeClr val="lt1"/>
              </a:solidFill>
              <a:latin typeface="Lato"/>
              <a:ea typeface="Lato"/>
              <a:cs typeface="Lato"/>
              <a:sym typeface="Lato"/>
            </a:endParaRPr>
          </a:p>
          <a:p>
            <a:pPr marL="139700" lvl="0" algn="just">
              <a:buClr>
                <a:schemeClr val="lt1"/>
              </a:buClr>
              <a:buSzPts val="1400"/>
            </a:pPr>
            <a:endParaRPr lang="en-US" dirty="0">
              <a:solidFill>
                <a:schemeClr val="lt1"/>
              </a:solidFill>
              <a:latin typeface="Lato"/>
              <a:ea typeface="Lato"/>
              <a:cs typeface="Lato"/>
              <a:sym typeface="Lato"/>
            </a:endParaRPr>
          </a:p>
          <a:p>
            <a:pPr marL="139700" lvl="0" algn="just">
              <a:buClr>
                <a:schemeClr val="lt1"/>
              </a:buClr>
              <a:buSzPts val="1400"/>
            </a:pPr>
            <a:endParaRPr lang="en-US" dirty="0">
              <a:solidFill>
                <a:schemeClr val="lt1"/>
              </a:solidFill>
              <a:latin typeface="Lato"/>
              <a:ea typeface="Lato"/>
              <a:cs typeface="Lato"/>
              <a:sym typeface="Lato"/>
            </a:endParaRPr>
          </a:p>
          <a:p>
            <a:pPr marL="139700" lvl="0" algn="just">
              <a:buClr>
                <a:schemeClr val="lt1"/>
              </a:buClr>
              <a:buSzPts val="1400"/>
            </a:pPr>
            <a:r>
              <a:rPr lang="en-US" sz="1800" b="1" dirty="0">
                <a:solidFill>
                  <a:schemeClr val="lt1"/>
                </a:solidFill>
                <a:latin typeface="Lato"/>
                <a:ea typeface="Lato"/>
                <a:cs typeface="Lato"/>
                <a:sym typeface="Lato"/>
              </a:rPr>
              <a:t>Tools:</a:t>
            </a:r>
          </a:p>
          <a:p>
            <a:pPr marL="139700" lvl="0" algn="just">
              <a:buClr>
                <a:schemeClr val="lt1"/>
              </a:buClr>
              <a:buSzPts val="1400"/>
            </a:pPr>
            <a:r>
              <a:rPr lang="en-US" dirty="0">
                <a:solidFill>
                  <a:schemeClr val="lt1"/>
                </a:solidFill>
                <a:latin typeface="Lato"/>
                <a:ea typeface="Lato"/>
                <a:cs typeface="Lato"/>
                <a:sym typeface="Lato"/>
              </a:rPr>
              <a:t>	Visual Studio Code </a:t>
            </a:r>
          </a:p>
          <a:p>
            <a:pPr marL="139700" lvl="0" algn="just">
              <a:buClr>
                <a:schemeClr val="lt1"/>
              </a:buClr>
              <a:buSzPts val="1400"/>
            </a:pPr>
            <a:endParaRPr lang="en-US" dirty="0">
              <a:solidFill>
                <a:schemeClr val="lt1"/>
              </a:solidFill>
              <a:latin typeface="Lato"/>
              <a:ea typeface="Lato"/>
              <a:cs typeface="Lato"/>
              <a:sym typeface="Lato"/>
            </a:endParaRPr>
          </a:p>
        </p:txBody>
      </p:sp>
    </p:spTree>
    <p:extLst>
      <p:ext uri="{BB962C8B-B14F-4D97-AF65-F5344CB8AC3E}">
        <p14:creationId xmlns:p14="http://schemas.microsoft.com/office/powerpoint/2010/main" val="146827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Conclusion</a:t>
            </a:r>
            <a:endParaRPr b="1" dirty="0"/>
          </a:p>
        </p:txBody>
      </p:sp>
      <p:sp>
        <p:nvSpPr>
          <p:cNvPr id="362" name="Google Shape;362;p34"/>
          <p:cNvSpPr txBox="1">
            <a:spLocks noGrp="1"/>
          </p:cNvSpPr>
          <p:nvPr>
            <p:ph type="body" idx="1"/>
          </p:nvPr>
        </p:nvSpPr>
        <p:spPr>
          <a:xfrm>
            <a:off x="1137480" y="721260"/>
            <a:ext cx="7038900" cy="4239360"/>
          </a:xfrm>
          <a:prstGeom prst="rect">
            <a:avLst/>
          </a:prstGeom>
        </p:spPr>
        <p:txBody>
          <a:bodyPr spcFirstLastPara="1" wrap="square" lIns="91425" tIns="91425" rIns="91425" bIns="91425" anchor="t" anchorCtr="0">
            <a:noAutofit/>
          </a:bodyPr>
          <a:lstStyle/>
          <a:p>
            <a:pPr marL="146050" indent="0">
              <a:buNone/>
            </a:pPr>
            <a:r>
              <a:rPr lang="en-GB" dirty="0"/>
              <a:t> </a:t>
            </a:r>
            <a:endParaRPr lang="en-IN" dirty="0"/>
          </a:p>
          <a:p>
            <a:pPr marL="146050" indent="0">
              <a:buNone/>
            </a:pPr>
            <a:r>
              <a:rPr lang="en-GB" b="1" dirty="0"/>
              <a:t>Functionalities implemented successfully </a:t>
            </a:r>
            <a:endParaRPr lang="en-IN" dirty="0"/>
          </a:p>
          <a:p>
            <a:r>
              <a:rPr lang="en-GB" dirty="0"/>
              <a:t>Registration</a:t>
            </a:r>
            <a:endParaRPr lang="en-IN" dirty="0"/>
          </a:p>
          <a:p>
            <a:r>
              <a:rPr lang="en-GB" dirty="0"/>
              <a:t>Login / Logout</a:t>
            </a:r>
            <a:endParaRPr lang="en-IN" dirty="0"/>
          </a:p>
          <a:p>
            <a:r>
              <a:rPr lang="en-GB" dirty="0"/>
              <a:t>Manage User Profile</a:t>
            </a:r>
            <a:endParaRPr lang="en-IN" dirty="0"/>
          </a:p>
          <a:p>
            <a:r>
              <a:rPr lang="en-GB" dirty="0"/>
              <a:t>Update user profile</a:t>
            </a:r>
            <a:endParaRPr lang="en-IN" dirty="0"/>
          </a:p>
          <a:p>
            <a:r>
              <a:rPr lang="en-GB" dirty="0"/>
              <a:t>View My Attendance</a:t>
            </a:r>
            <a:endParaRPr lang="en-IN" dirty="0"/>
          </a:p>
          <a:p>
            <a:r>
              <a:rPr lang="en-GB" dirty="0"/>
              <a:t>View Attendance by Date</a:t>
            </a:r>
            <a:endParaRPr lang="en-IN" dirty="0"/>
          </a:p>
          <a:p>
            <a:r>
              <a:rPr lang="en-GB" dirty="0"/>
              <a:t>View Attendance by Employee</a:t>
            </a:r>
            <a:endParaRPr lang="en-IN" dirty="0"/>
          </a:p>
          <a:p>
            <a:r>
              <a:rPr lang="en-GB" dirty="0"/>
              <a:t>Manage Attendance</a:t>
            </a:r>
            <a:endParaRPr lang="en-IN" dirty="0"/>
          </a:p>
          <a:p>
            <a:r>
              <a:rPr lang="en-GB" dirty="0"/>
              <a:t>Mark my attendance In</a:t>
            </a:r>
            <a:endParaRPr lang="en-IN" dirty="0"/>
          </a:p>
          <a:p>
            <a:r>
              <a:rPr lang="en-GB" dirty="0"/>
              <a:t>Mark my attendance Out</a:t>
            </a:r>
            <a:endParaRPr lang="en-IN" dirty="0"/>
          </a:p>
          <a:p>
            <a:r>
              <a:rPr lang="en-GB" dirty="0"/>
              <a:t>Add photos</a:t>
            </a:r>
            <a:endParaRPr lang="en-IN" dirty="0"/>
          </a:p>
          <a:p>
            <a:r>
              <a:rPr lang="en-GB" dirty="0"/>
              <a:t>Add new employee</a:t>
            </a:r>
            <a:endParaRPr lang="en-IN" dirty="0"/>
          </a:p>
          <a:p>
            <a:r>
              <a:rPr lang="en-GB" dirty="0"/>
              <a:t>Train the system</a:t>
            </a:r>
            <a:endParaRPr lang="en-IN" dirty="0"/>
          </a:p>
          <a:p>
            <a:r>
              <a:rPr lang="en-GB" dirty="0"/>
              <a:t>View Attendance record by date</a:t>
            </a:r>
            <a:endParaRPr lang="en-IN" dirty="0"/>
          </a:p>
          <a:p>
            <a:r>
              <a:rPr lang="en-GB" dirty="0"/>
              <a:t>View no. of employee present today</a:t>
            </a:r>
            <a:endParaRPr lang="en-IN" dirty="0"/>
          </a:p>
          <a:p>
            <a:r>
              <a:rPr lang="en-GB" dirty="0"/>
              <a:t>View Total number of employees</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2601412" y="1707356"/>
            <a:ext cx="3951891" cy="2564606"/>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7143" y="2127147"/>
            <a:ext cx="9147572" cy="1020294"/>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Box 2">
            <a:extLst>
              <a:ext uri="{FF2B5EF4-FFF2-40B4-BE49-F238E27FC236}">
                <a16:creationId xmlns:a16="http://schemas.microsoft.com/office/drawing/2014/main" id="{020C8F30-9C91-4D39-A29C-BCE4134E41E9}"/>
              </a:ext>
            </a:extLst>
          </p:cNvPr>
          <p:cNvSpPr txBox="1"/>
          <p:nvPr/>
        </p:nvSpPr>
        <p:spPr>
          <a:xfrm>
            <a:off x="202168" y="2206889"/>
            <a:ext cx="9144000" cy="784830"/>
          </a:xfrm>
          <a:prstGeom prst="rect">
            <a:avLst/>
          </a:prstGeom>
          <a:noFill/>
        </p:spPr>
        <p:txBody>
          <a:bodyPr wrap="square" rtlCol="0" anchor="ctr">
            <a:spAutoFit/>
          </a:bodyPr>
          <a:lstStyle/>
          <a:p>
            <a:pPr algn="ctr"/>
            <a:r>
              <a:rPr lang="en-US" altLang="ko-KR" sz="4500" dirty="0">
                <a:solidFill>
                  <a:schemeClr val="bg1"/>
                </a:solidFill>
                <a:cs typeface="Arial" pitchFamily="34" charset="0"/>
              </a:rPr>
              <a:t>THANK YOU</a:t>
            </a:r>
            <a:endParaRPr lang="ko-KR" altLang="en-US" sz="4500" dirty="0">
              <a:solidFill>
                <a:schemeClr val="bg1"/>
              </a:solidFill>
              <a:cs typeface="Arial" pitchFamily="34" charset="0"/>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3659069" y="1025903"/>
            <a:ext cx="1825863" cy="983742"/>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6">
              <a:solidFill>
                <a:schemeClr val="tx1"/>
              </a:solidFill>
            </a:endParaRPr>
          </a:p>
        </p:txBody>
      </p:sp>
    </p:spTree>
    <p:extLst>
      <p:ext uri="{BB962C8B-B14F-4D97-AF65-F5344CB8AC3E}">
        <p14:creationId xmlns:p14="http://schemas.microsoft.com/office/powerpoint/2010/main" val="337912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lvl="0" algn="just"/>
            <a:br>
              <a:rPr lang="en-IN" b="1" dirty="0"/>
            </a:br>
            <a:r>
              <a:rPr lang="en-IN" b="1" dirty="0"/>
              <a:t>Introduction</a:t>
            </a:r>
            <a:endParaRPr b="1" dirty="0"/>
          </a:p>
        </p:txBody>
      </p:sp>
      <p:sp>
        <p:nvSpPr>
          <p:cNvPr id="243" name="Google Shape;243;p19"/>
          <p:cNvSpPr txBox="1">
            <a:spLocks noGrp="1"/>
          </p:cNvSpPr>
          <p:nvPr>
            <p:ph type="body" idx="1"/>
          </p:nvPr>
        </p:nvSpPr>
        <p:spPr>
          <a:xfrm>
            <a:off x="1768462" y="1496025"/>
            <a:ext cx="5877300" cy="2339626"/>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z="1400" dirty="0">
                <a:solidFill>
                  <a:srgbClr val="FFFFFF"/>
                </a:solidFill>
              </a:rPr>
              <a:t>This project aims to automate the traditional attendance system where the attendance is marked manually. It also enables an organization to maintain its records like in-time, out time, break time and attendance digitally. Digitalization of the system would also help in better visualization of the data using graphs to display the no. of employees present today, total work hours of each employee and their break time. Its added features serve as an efficient upgrade and replacement over the traditional attendance system.</a:t>
            </a:r>
            <a:endParaRPr sz="1400"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lvl="0"/>
            <a:r>
              <a:rPr lang="en-IN" sz="2300" b="1" dirty="0"/>
              <a:t>Software Requirements Specification - SRS</a:t>
            </a:r>
            <a:br>
              <a:rPr lang="en-IN" dirty="0"/>
            </a:br>
            <a:br>
              <a:rPr lang="en-IN" dirty="0"/>
            </a:br>
            <a:endParaRPr dirty="0"/>
          </a:p>
        </p:txBody>
      </p:sp>
      <p:sp>
        <p:nvSpPr>
          <p:cNvPr id="255" name="Google Shape;255;p20"/>
          <p:cNvSpPr txBox="1">
            <a:spLocks noGrp="1"/>
          </p:cNvSpPr>
          <p:nvPr>
            <p:ph type="body" idx="1"/>
          </p:nvPr>
        </p:nvSpPr>
        <p:spPr>
          <a:xfrm>
            <a:off x="1297500" y="1081774"/>
            <a:ext cx="7038900" cy="3833125"/>
          </a:xfrm>
          <a:prstGeom prst="rect">
            <a:avLst/>
          </a:prstGeom>
        </p:spPr>
        <p:txBody>
          <a:bodyPr spcFirstLastPara="1" wrap="square" lIns="91425" tIns="91425" rIns="91425" bIns="91425" anchor="t" anchorCtr="0">
            <a:noAutofit/>
          </a:bodyPr>
          <a:lstStyle/>
          <a:p>
            <a:pPr marL="146050" lvl="0" indent="0" algn="just">
              <a:buNone/>
            </a:pPr>
            <a:r>
              <a:rPr lang="en-US" b="1" dirty="0"/>
              <a:t>We have 2 types of users of the system:</a:t>
            </a:r>
          </a:p>
          <a:p>
            <a:pPr marL="146050" lvl="0" indent="0" algn="just">
              <a:buNone/>
            </a:pPr>
            <a:r>
              <a:rPr lang="en-US" dirty="0"/>
              <a:t> 	1.Employee</a:t>
            </a:r>
          </a:p>
          <a:p>
            <a:pPr marL="146050" lvl="0" indent="0" algn="just">
              <a:buNone/>
            </a:pPr>
            <a:r>
              <a:rPr lang="en-US" dirty="0"/>
              <a:t> 	2.Admin</a:t>
            </a:r>
          </a:p>
          <a:p>
            <a:pPr lvl="0" algn="just"/>
            <a:endParaRPr lang="en-US" dirty="0"/>
          </a:p>
          <a:p>
            <a:pPr marL="146050" lvl="0" indent="0" algn="just">
              <a:buNone/>
            </a:pPr>
            <a:r>
              <a:rPr lang="en-US" b="1" dirty="0"/>
              <a:t>Following functionalities can be performed by the admin: </a:t>
            </a:r>
          </a:p>
          <a:p>
            <a:pPr marL="146050" lvl="0" indent="0" algn="just">
              <a:buNone/>
            </a:pPr>
            <a:r>
              <a:rPr lang="en-US" dirty="0"/>
              <a:t>	•Login </a:t>
            </a:r>
          </a:p>
          <a:p>
            <a:pPr marL="146050" lvl="0" indent="0" algn="just">
              <a:buNone/>
            </a:pPr>
            <a:r>
              <a:rPr lang="en-US" dirty="0"/>
              <a:t>	•Register new employees to the system</a:t>
            </a:r>
          </a:p>
          <a:p>
            <a:pPr marL="146050" lvl="0" indent="0" algn="just">
              <a:buNone/>
            </a:pPr>
            <a:r>
              <a:rPr lang="en-US" dirty="0"/>
              <a:t>	•Add employee photos to the training data set</a:t>
            </a:r>
          </a:p>
          <a:p>
            <a:pPr marL="146050" lvl="0" indent="0" algn="just">
              <a:buNone/>
            </a:pPr>
            <a:r>
              <a:rPr lang="en-US" dirty="0"/>
              <a:t>	•Train the model</a:t>
            </a:r>
          </a:p>
          <a:p>
            <a:pPr marL="146050" lvl="0" indent="0" algn="just">
              <a:buNone/>
            </a:pPr>
            <a:r>
              <a:rPr lang="en-US" dirty="0"/>
              <a:t>	•View attendance report of all employees. Attendance can be filtered by date or 	   employee.</a:t>
            </a:r>
          </a:p>
          <a:p>
            <a:pPr lvl="0" algn="just"/>
            <a:endParaRPr lang="en-US" dirty="0"/>
          </a:p>
          <a:p>
            <a:pPr marL="146050" lvl="0" indent="0" algn="just">
              <a:buNone/>
            </a:pPr>
            <a:r>
              <a:rPr lang="en-US" b="1" dirty="0"/>
              <a:t>Following functionalities can be performed by the employee: </a:t>
            </a:r>
          </a:p>
          <a:p>
            <a:pPr marL="146050" lvl="0" indent="0" algn="just">
              <a:buNone/>
            </a:pPr>
            <a:r>
              <a:rPr lang="en-US" dirty="0"/>
              <a:t>	•Login</a:t>
            </a:r>
          </a:p>
          <a:p>
            <a:pPr marL="146050" lvl="0" indent="0" algn="just">
              <a:buNone/>
            </a:pPr>
            <a:r>
              <a:rPr lang="en-US" dirty="0"/>
              <a:t>	•Mark his/her time-in and time-out by scanning their face </a:t>
            </a:r>
          </a:p>
          <a:p>
            <a:pPr marL="146050" lvl="0" indent="0" algn="just">
              <a:buNone/>
            </a:pPr>
            <a:r>
              <a:rPr lang="en-US" dirty="0"/>
              <a:t>	•View attendance report of self.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lvl="0"/>
            <a:r>
              <a:rPr lang="en-GB" b="1" dirty="0"/>
              <a:t>Functional Requirements</a:t>
            </a:r>
            <a:endParaRPr b="1" dirty="0"/>
          </a:p>
        </p:txBody>
      </p:sp>
      <p:sp>
        <p:nvSpPr>
          <p:cNvPr id="261" name="Google Shape;261;p21"/>
          <p:cNvSpPr txBox="1">
            <a:spLocks noGrp="1"/>
          </p:cNvSpPr>
          <p:nvPr>
            <p:ph type="body" idx="1"/>
          </p:nvPr>
        </p:nvSpPr>
        <p:spPr>
          <a:xfrm>
            <a:off x="1297500" y="1238070"/>
            <a:ext cx="6549000" cy="3741600"/>
          </a:xfrm>
          <a:prstGeom prst="rect">
            <a:avLst/>
          </a:prstGeom>
        </p:spPr>
        <p:txBody>
          <a:bodyPr spcFirstLastPara="1" wrap="square" lIns="91425" tIns="91425" rIns="91425" bIns="91425" anchor="t" anchorCtr="0">
            <a:noAutofit/>
          </a:bodyPr>
          <a:lstStyle/>
          <a:p>
            <a:pPr marL="146050" indent="0" algn="just">
              <a:buNone/>
            </a:pPr>
            <a:r>
              <a:rPr lang="en-US" sz="1400" b="1" dirty="0">
                <a:latin typeface="Times New Roman" panose="02020603050405020304" pitchFamily="18" charset="0"/>
                <a:ea typeface="Arial" panose="020B0604020202020204" pitchFamily="34" charset="0"/>
              </a:rPr>
              <a:t>1.1 Manage Registration and Login </a:t>
            </a:r>
            <a:endParaRPr lang="en-IN" sz="1400" b="1" dirty="0">
              <a:latin typeface="Arial" panose="020B0604020202020204" pitchFamily="34" charset="0"/>
              <a:ea typeface="Arial" panose="020B0604020202020204" pitchFamily="34" charset="0"/>
            </a:endParaRPr>
          </a:p>
          <a:p>
            <a:pPr marL="146050" indent="0" algn="just">
              <a:buNone/>
            </a:pPr>
            <a:r>
              <a:rPr lang="en-US" sz="1400" b="1" dirty="0">
                <a:latin typeface="Times New Roman" panose="02020603050405020304" pitchFamily="18" charset="0"/>
                <a:ea typeface="Arial" panose="020B0604020202020204" pitchFamily="34" charset="0"/>
              </a:rPr>
              <a:t> </a:t>
            </a:r>
            <a:endParaRPr lang="en-IN" sz="1400" dirty="0">
              <a:latin typeface="Arial" panose="020B0604020202020204" pitchFamily="34" charset="0"/>
              <a:ea typeface="Arial" panose="020B0604020202020204" pitchFamily="34" charset="0"/>
            </a:endParaRPr>
          </a:p>
          <a:p>
            <a:pPr marL="146050" indent="0" algn="just">
              <a:buNone/>
            </a:pPr>
            <a:r>
              <a:rPr lang="en-US" sz="1400" b="1" dirty="0">
                <a:latin typeface="Times New Roman" panose="02020603050405020304" pitchFamily="18" charset="0"/>
                <a:ea typeface="Arial" panose="020B0604020202020204" pitchFamily="34" charset="0"/>
              </a:rPr>
              <a:t>   1.1.1 Register new employee</a:t>
            </a:r>
            <a:endParaRPr lang="en-IN" sz="1400" dirty="0">
              <a:latin typeface="Arial" panose="020B0604020202020204" pitchFamily="34" charset="0"/>
              <a:ea typeface="Arial" panose="020B0604020202020204" pitchFamily="34" charset="0"/>
            </a:endParaRPr>
          </a:p>
          <a:p>
            <a:pPr marL="146050" indent="0">
              <a:buNone/>
            </a:pPr>
            <a:r>
              <a:rPr lang="en-US" sz="1400" dirty="0">
                <a:latin typeface="Times New Roman" panose="02020603050405020304" pitchFamily="18" charset="0"/>
                <a:ea typeface="Arial" panose="020B0604020202020204" pitchFamily="34" charset="0"/>
              </a:rPr>
              <a:t>     Description: Admin can register new </a:t>
            </a:r>
            <a:endParaRPr lang="en-IN" sz="1400" dirty="0">
              <a:latin typeface="Arial" panose="020B0604020202020204" pitchFamily="34" charset="0"/>
              <a:ea typeface="Arial" panose="020B0604020202020204" pitchFamily="34" charset="0"/>
            </a:endParaRPr>
          </a:p>
          <a:p>
            <a:pPr marL="146050" indent="0">
              <a:buNone/>
            </a:pPr>
            <a:r>
              <a:rPr lang="en-US" sz="1400" dirty="0">
                <a:latin typeface="Times New Roman" panose="02020603050405020304" pitchFamily="18" charset="0"/>
                <a:ea typeface="Arial" panose="020B0604020202020204" pitchFamily="34" charset="0"/>
              </a:rPr>
              <a:t>     Input: Employee Details </a:t>
            </a:r>
            <a:endParaRPr lang="en-IN" sz="1400" dirty="0">
              <a:latin typeface="Arial" panose="020B0604020202020204" pitchFamily="34" charset="0"/>
              <a:ea typeface="Arial" panose="020B0604020202020204" pitchFamily="34" charset="0"/>
            </a:endParaRPr>
          </a:p>
          <a:p>
            <a:pPr marL="146050" indent="0">
              <a:buNone/>
            </a:pPr>
            <a:r>
              <a:rPr lang="en-US" sz="1400" dirty="0">
                <a:latin typeface="Times New Roman" panose="02020603050405020304" pitchFamily="18" charset="0"/>
                <a:ea typeface="Arial" panose="020B0604020202020204" pitchFamily="34" charset="0"/>
              </a:rPr>
              <a:t>     Output: success message displaying the user has been created.</a:t>
            </a:r>
            <a:endParaRPr lang="en-IN" sz="1400" dirty="0">
              <a:latin typeface="Arial" panose="020B0604020202020204" pitchFamily="34" charset="0"/>
              <a:ea typeface="Arial" panose="020B0604020202020204" pitchFamily="34" charset="0"/>
            </a:endParaRPr>
          </a:p>
          <a:p>
            <a:pPr marL="146050" indent="0" algn="just">
              <a:buNone/>
            </a:pPr>
            <a:r>
              <a:rPr lang="en-US" sz="1400" dirty="0">
                <a:latin typeface="Times New Roman" panose="02020603050405020304" pitchFamily="18" charset="0"/>
                <a:ea typeface="Arial" panose="020B0604020202020204" pitchFamily="34" charset="0"/>
              </a:rPr>
              <a:t> </a:t>
            </a:r>
            <a:endParaRPr lang="en-IN" sz="1400" dirty="0">
              <a:latin typeface="Arial" panose="020B0604020202020204" pitchFamily="34" charset="0"/>
              <a:ea typeface="Arial" panose="020B0604020202020204" pitchFamily="34" charset="0"/>
            </a:endParaRPr>
          </a:p>
          <a:p>
            <a:pPr marL="146050" indent="0" algn="just">
              <a:buNone/>
            </a:pPr>
            <a:r>
              <a:rPr lang="en-US" sz="1400" b="1" dirty="0">
                <a:latin typeface="Times New Roman" panose="02020603050405020304" pitchFamily="18" charset="0"/>
                <a:ea typeface="Arial" panose="020B0604020202020204" pitchFamily="34" charset="0"/>
              </a:rPr>
              <a:t>  1.1.2 Log-In to the system</a:t>
            </a:r>
            <a:endParaRPr lang="en-IN" sz="1400" b="1" dirty="0">
              <a:latin typeface="Arial" panose="020B0604020202020204" pitchFamily="34" charset="0"/>
              <a:ea typeface="Arial" panose="020B0604020202020204" pitchFamily="34" charset="0"/>
            </a:endParaRPr>
          </a:p>
          <a:p>
            <a:pPr marL="146050" indent="0" algn="just">
              <a:buNone/>
            </a:pPr>
            <a:r>
              <a:rPr lang="en-US" sz="1400" dirty="0">
                <a:latin typeface="Times New Roman" panose="02020603050405020304" pitchFamily="18" charset="0"/>
                <a:ea typeface="Arial" panose="020B0604020202020204" pitchFamily="34" charset="0"/>
              </a:rPr>
              <a:t>    Input: User credentials</a:t>
            </a:r>
            <a:endParaRPr lang="en-IN" sz="1400" dirty="0">
              <a:latin typeface="Arial" panose="020B0604020202020204" pitchFamily="34" charset="0"/>
              <a:ea typeface="Arial" panose="020B0604020202020204" pitchFamily="34" charset="0"/>
            </a:endParaRPr>
          </a:p>
          <a:p>
            <a:pPr marL="146050" indent="0" algn="just">
              <a:buNone/>
            </a:pPr>
            <a:r>
              <a:rPr lang="en-US" sz="1400" dirty="0">
                <a:latin typeface="Times New Roman" panose="02020603050405020304" pitchFamily="18" charset="0"/>
                <a:ea typeface="Arial" panose="020B0604020202020204" pitchFamily="34" charset="0"/>
              </a:rPr>
              <a:t>    Output: If the credentials are correct, user will be redirected to the dashboard of the</a:t>
            </a:r>
          </a:p>
          <a:p>
            <a:pPr marL="146050" indent="0" algn="just">
              <a:buNone/>
            </a:pPr>
            <a:r>
              <a:rPr lang="en-US" sz="1400" dirty="0">
                <a:latin typeface="Times New Roman" panose="02020603050405020304" pitchFamily="18" charset="0"/>
                <a:ea typeface="Arial" panose="020B0604020202020204" pitchFamily="34" charset="0"/>
              </a:rPr>
              <a:t>    system</a:t>
            </a:r>
            <a:endParaRPr lang="en-IN" sz="1400" dirty="0">
              <a:latin typeface="Arial" panose="020B0604020202020204" pitchFamily="34" charset="0"/>
              <a:ea typeface="Arial" panose="020B0604020202020204" pitchFamily="34" charset="0"/>
            </a:endParaRPr>
          </a:p>
          <a:p>
            <a:pPr marL="146050" indent="0" algn="just">
              <a:buNone/>
            </a:pPr>
            <a:r>
              <a:rPr lang="en-US" sz="1400" dirty="0">
                <a:latin typeface="Times New Roman" panose="02020603050405020304" pitchFamily="18" charset="0"/>
                <a:ea typeface="Arial" panose="020B0604020202020204" pitchFamily="34" charset="0"/>
              </a:rPr>
              <a:t>    Exception Flow: If the entered credentials are incorrect then user will be redirected</a:t>
            </a:r>
          </a:p>
          <a:p>
            <a:pPr marL="146050" indent="0" algn="just">
              <a:buNone/>
            </a:pPr>
            <a:r>
              <a:rPr lang="en-US" sz="1400" dirty="0">
                <a:latin typeface="Times New Roman" panose="02020603050405020304" pitchFamily="18" charset="0"/>
                <a:ea typeface="Arial" panose="020B0604020202020204" pitchFamily="34" charset="0"/>
              </a:rPr>
              <a:t>    to the login page again displaying an error message.</a:t>
            </a:r>
            <a:endParaRPr lang="en-IN" sz="1400" dirty="0">
              <a:latin typeface="Arial" panose="020B0604020202020204" pitchFamily="34" charset="0"/>
              <a:ea typeface="Arial" panose="020B0604020202020204" pitchFamily="34" charset="0"/>
            </a:endParaRPr>
          </a:p>
          <a:p>
            <a:pPr marL="0" lvl="0" indent="0" algn="l" rtl="0">
              <a:spcBef>
                <a:spcPts val="0"/>
              </a:spcBef>
              <a:spcAft>
                <a:spcPts val="1600"/>
              </a:spcAft>
              <a:buNone/>
            </a:pPr>
            <a:endParaRPr u="sng"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22"/>
          <p:cNvSpPr txBox="1"/>
          <p:nvPr/>
        </p:nvSpPr>
        <p:spPr>
          <a:xfrm>
            <a:off x="1360440" y="1009029"/>
            <a:ext cx="6968220" cy="3125441"/>
          </a:xfrm>
          <a:prstGeom prst="rect">
            <a:avLst/>
          </a:prstGeom>
          <a:noFill/>
          <a:ln>
            <a:noFill/>
          </a:ln>
        </p:spPr>
        <p:txBody>
          <a:bodyPr spcFirstLastPara="1" wrap="square" lIns="91425" tIns="91425" rIns="91425" bIns="91425" anchor="t" anchorCtr="0">
            <a:spAutoFit/>
          </a:bodyPr>
          <a:lstStyle/>
          <a:p>
            <a:pPr algn="just">
              <a:lnSpc>
                <a:spcPct val="115000"/>
              </a:lnSpc>
            </a:pPr>
            <a:r>
              <a:rPr lang="en-US" b="1" dirty="0">
                <a:solidFill>
                  <a:schemeClr val="bg1"/>
                </a:solidFill>
                <a:latin typeface="Times New Roman" panose="02020603050405020304" pitchFamily="18" charset="0"/>
                <a:ea typeface="Arial" panose="020B0604020202020204" pitchFamily="34" charset="0"/>
              </a:rPr>
              <a:t>1.2 Manage Attendance Details</a:t>
            </a:r>
            <a:endParaRPr lang="en-IN" b="1"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b="1" dirty="0">
                <a:latin typeface="Times New Roman" panose="02020603050405020304" pitchFamily="18" charset="0"/>
                <a:ea typeface="Arial" panose="020B0604020202020204" pitchFamily="34" charset="0"/>
              </a:rPr>
              <a:t> </a:t>
            </a:r>
            <a:endParaRPr lang="en-IN" sz="1100" dirty="0">
              <a:latin typeface="Arial" panose="020B0604020202020204" pitchFamily="34" charset="0"/>
              <a:ea typeface="Arial" panose="020B0604020202020204" pitchFamily="34" charset="0"/>
            </a:endParaRPr>
          </a:p>
          <a:p>
            <a:pPr marL="457200" algn="just">
              <a:lnSpc>
                <a:spcPct val="115000"/>
              </a:lnSpc>
            </a:pPr>
            <a:r>
              <a:rPr lang="en-US" b="1" dirty="0">
                <a:solidFill>
                  <a:schemeClr val="bg1"/>
                </a:solidFill>
                <a:latin typeface="Times New Roman" panose="02020603050405020304" pitchFamily="18" charset="0"/>
                <a:ea typeface="Arial" panose="020B0604020202020204" pitchFamily="34" charset="0"/>
              </a:rPr>
              <a:t>1.2.1 Mark your attendance-in</a:t>
            </a:r>
            <a:endParaRPr lang="en-IN" sz="1100"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Input: User will scan his/her face using the external web camera.</a:t>
            </a:r>
            <a:endParaRPr lang="en-IN" sz="1100"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Output: system will identify the user uniquely and will mark his/her in-time to the database. The same success message will be transmitted to the user.</a:t>
            </a:r>
            <a:endParaRPr lang="en-IN" sz="1100"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 </a:t>
            </a:r>
            <a:endParaRPr lang="en-IN" sz="1100"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b="1" dirty="0">
                <a:solidFill>
                  <a:schemeClr val="bg1"/>
                </a:solidFill>
                <a:latin typeface="Times New Roman" panose="02020603050405020304" pitchFamily="18" charset="0"/>
                <a:ea typeface="Arial" panose="020B0604020202020204" pitchFamily="34" charset="0"/>
              </a:rPr>
              <a:t>1.2.2 Mark your attendance-out</a:t>
            </a:r>
            <a:endParaRPr lang="en-IN" sz="1100"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Input: User will scan his/her face using the external web camera.</a:t>
            </a:r>
            <a:endParaRPr lang="en-IN" sz="1100"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Output: system will identify the user uniquely and will mark his/her out-time to the database. The same success message will be transmitted to the user.</a:t>
            </a:r>
            <a:endParaRPr lang="en-IN" sz="1100" dirty="0">
              <a:solidFill>
                <a:schemeClr val="bg1"/>
              </a:solidFill>
              <a:latin typeface="Arial" panose="020B0604020202020204" pitchFamily="34" charset="0"/>
              <a:ea typeface="Arial" panose="020B0604020202020204" pitchFamily="34" charset="0"/>
            </a:endParaRPr>
          </a:p>
          <a:p>
            <a:pPr marL="0" lvl="0" indent="0" algn="l" rtl="0">
              <a:spcBef>
                <a:spcPts val="0"/>
              </a:spcBef>
              <a:spcAft>
                <a:spcPts val="0"/>
              </a:spcAft>
              <a:buNone/>
            </a:pPr>
            <a:endParaRPr u="sng" dirty="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22"/>
          <p:cNvSpPr txBox="1"/>
          <p:nvPr/>
        </p:nvSpPr>
        <p:spPr>
          <a:xfrm>
            <a:off x="1329960" y="803289"/>
            <a:ext cx="6968220" cy="4051848"/>
          </a:xfrm>
          <a:prstGeom prst="rect">
            <a:avLst/>
          </a:prstGeom>
          <a:noFill/>
          <a:ln>
            <a:noFill/>
          </a:ln>
        </p:spPr>
        <p:txBody>
          <a:bodyPr spcFirstLastPara="1" wrap="square" lIns="91425" tIns="91425" rIns="91425" bIns="91425" anchor="t" anchorCtr="0">
            <a:spAutoFit/>
          </a:bodyPr>
          <a:lstStyle/>
          <a:p>
            <a:pPr marL="457200" algn="just">
              <a:lnSpc>
                <a:spcPct val="115000"/>
              </a:lnSpc>
            </a:pPr>
            <a:r>
              <a:rPr lang="en-US" b="1" dirty="0">
                <a:solidFill>
                  <a:schemeClr val="bg1"/>
                </a:solidFill>
                <a:latin typeface="Times New Roman" panose="02020603050405020304" pitchFamily="18" charset="0"/>
                <a:ea typeface="Arial" panose="020B0604020202020204" pitchFamily="34" charset="0"/>
              </a:rPr>
              <a:t>1.2.3 View my attendance report</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Description: Employee may often need to see his / her attendance record throughout the month or year. Using this feature one can see his / her attendance record till the date.</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Input: User selection</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Output: Statistical analytics of the particular employee who is currently logged into the system will be displayed.</a:t>
            </a:r>
            <a:endParaRPr lang="en-IN" dirty="0">
              <a:solidFill>
                <a:schemeClr val="bg1"/>
              </a:solidFill>
              <a:latin typeface="Arial" panose="020B0604020202020204" pitchFamily="34" charset="0"/>
              <a:ea typeface="Arial" panose="020B0604020202020204" pitchFamily="34" charset="0"/>
            </a:endParaRPr>
          </a:p>
          <a:p>
            <a:pPr marL="457200" algn="just"/>
            <a:r>
              <a:rPr lang="en-GB" dirty="0">
                <a:solidFill>
                  <a:schemeClr val="bg1"/>
                </a:solidFill>
                <a:latin typeface="Times New Roman" panose="02020603050405020304" pitchFamily="18" charset="0"/>
                <a:ea typeface="Times New Roman" panose="02020603050405020304" pitchFamily="18" charset="0"/>
              </a:rPr>
              <a:t> </a:t>
            </a:r>
            <a:endParaRPr lang="en-IN" dirty="0">
              <a:solidFill>
                <a:schemeClr val="bg1"/>
              </a:solidFill>
              <a:latin typeface="Times New Roman" panose="02020603050405020304" pitchFamily="18" charset="0"/>
              <a:ea typeface="Times New Roman" panose="02020603050405020304" pitchFamily="18" charset="0"/>
            </a:endParaRPr>
          </a:p>
          <a:p>
            <a:pPr marL="457200" algn="just"/>
            <a:r>
              <a:rPr lang="en-GB" dirty="0">
                <a:solidFill>
                  <a:schemeClr val="bg1"/>
                </a:solidFill>
                <a:latin typeface="Times New Roman" panose="02020603050405020304" pitchFamily="18" charset="0"/>
                <a:ea typeface="Times New Roman" panose="02020603050405020304" pitchFamily="18" charset="0"/>
              </a:rPr>
              <a:t> </a:t>
            </a:r>
            <a:endParaRPr lang="en-IN" dirty="0">
              <a:solidFill>
                <a:schemeClr val="bg1"/>
              </a:solidFill>
              <a:latin typeface="Times New Roman" panose="02020603050405020304" pitchFamily="18" charset="0"/>
              <a:ea typeface="Times New Roman" panose="02020603050405020304" pitchFamily="18" charset="0"/>
            </a:endParaRPr>
          </a:p>
          <a:p>
            <a:pPr marL="457200" algn="just">
              <a:lnSpc>
                <a:spcPct val="115000"/>
              </a:lnSpc>
            </a:pPr>
            <a:r>
              <a:rPr lang="en-US" b="1" dirty="0">
                <a:solidFill>
                  <a:schemeClr val="bg1"/>
                </a:solidFill>
                <a:latin typeface="Times New Roman" panose="02020603050405020304" pitchFamily="18" charset="0"/>
                <a:ea typeface="Arial" panose="020B0604020202020204" pitchFamily="34" charset="0"/>
              </a:rPr>
              <a:t>1.2.4 View employee’s attendance report</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Description: This feature is for admin. Admin can monitor the availability of each employee till the date. i.e., how many employees are present today out of total employees etc. can be monitored.</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Input: user selection</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Output: Attendance record of each employee including how many employees are present today out of total along with the availability graph.</a:t>
            </a:r>
            <a:endParaRPr lang="en-IN" dirty="0">
              <a:solidFill>
                <a:schemeClr val="bg1"/>
              </a:solidFill>
              <a:latin typeface="Arial" panose="020B0604020202020204" pitchFamily="34" charset="0"/>
              <a:ea typeface="Arial" panose="020B0604020202020204" pitchFamily="34" charset="0"/>
            </a:endParaRPr>
          </a:p>
          <a:p>
            <a:pPr marL="0" lvl="0" indent="0" algn="l" rtl="0">
              <a:spcBef>
                <a:spcPts val="0"/>
              </a:spcBef>
              <a:spcAft>
                <a:spcPts val="0"/>
              </a:spcAft>
              <a:buNone/>
            </a:pPr>
            <a:endParaRPr u="sng" dirty="0">
              <a:solidFill>
                <a:schemeClr val="lt1"/>
              </a:solidFill>
              <a:latin typeface="Lato"/>
              <a:ea typeface="Lato"/>
              <a:cs typeface="Lato"/>
              <a:sym typeface="Lato"/>
            </a:endParaRPr>
          </a:p>
        </p:txBody>
      </p:sp>
    </p:spTree>
    <p:extLst>
      <p:ext uri="{BB962C8B-B14F-4D97-AF65-F5344CB8AC3E}">
        <p14:creationId xmlns:p14="http://schemas.microsoft.com/office/powerpoint/2010/main" val="3757588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22"/>
          <p:cNvSpPr txBox="1"/>
          <p:nvPr/>
        </p:nvSpPr>
        <p:spPr>
          <a:xfrm>
            <a:off x="1345200" y="833769"/>
            <a:ext cx="6968220" cy="4081087"/>
          </a:xfrm>
          <a:prstGeom prst="rect">
            <a:avLst/>
          </a:prstGeom>
          <a:noFill/>
          <a:ln>
            <a:noFill/>
          </a:ln>
        </p:spPr>
        <p:txBody>
          <a:bodyPr spcFirstLastPara="1" wrap="square" lIns="91425" tIns="91425" rIns="91425" bIns="91425" anchor="t" anchorCtr="0">
            <a:spAutoFit/>
          </a:bodyPr>
          <a:lstStyle/>
          <a:p>
            <a:pPr algn="just">
              <a:lnSpc>
                <a:spcPct val="115000"/>
              </a:lnSpc>
            </a:pPr>
            <a:r>
              <a:rPr lang="en-US" b="1" dirty="0">
                <a:solidFill>
                  <a:schemeClr val="bg1"/>
                </a:solidFill>
                <a:latin typeface="Times New Roman" panose="02020603050405020304" pitchFamily="18" charset="0"/>
                <a:ea typeface="Arial" panose="020B0604020202020204" pitchFamily="34" charset="0"/>
              </a:rPr>
              <a:t>1.3 Manage Employee Details</a:t>
            </a:r>
            <a:endParaRPr lang="en-IN" dirty="0">
              <a:solidFill>
                <a:schemeClr val="bg1"/>
              </a:solidFill>
              <a:latin typeface="Arial" panose="020B0604020202020204" pitchFamily="34" charset="0"/>
              <a:ea typeface="Arial" panose="020B0604020202020204" pitchFamily="34" charset="0"/>
            </a:endParaRPr>
          </a:p>
          <a:p>
            <a:pPr algn="just">
              <a:lnSpc>
                <a:spcPct val="115000"/>
              </a:lnSpc>
            </a:pPr>
            <a:r>
              <a:rPr lang="en-US" b="1" dirty="0">
                <a:solidFill>
                  <a:schemeClr val="bg1"/>
                </a:solidFill>
                <a:latin typeface="Times New Roman" panose="02020603050405020304" pitchFamily="18" charset="0"/>
                <a:ea typeface="Arial" panose="020B0604020202020204" pitchFamily="34" charset="0"/>
              </a:rPr>
              <a:t> </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b="1" dirty="0">
                <a:solidFill>
                  <a:schemeClr val="bg1"/>
                </a:solidFill>
                <a:latin typeface="Times New Roman" panose="02020603050405020304" pitchFamily="18" charset="0"/>
                <a:ea typeface="Arial" panose="020B0604020202020204" pitchFamily="34" charset="0"/>
              </a:rPr>
              <a:t>1.3.1 Add photo of the employee</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Description: Admin only can access this feature. Admin can add a photo of an employee during the registration process.</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Input: Username of an employee</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Output: Success message record has been added.</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Process: System will process an image and will generate necessary system data to identify each employee uniquely.</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b="1" dirty="0">
                <a:solidFill>
                  <a:schemeClr val="bg1"/>
                </a:solidFill>
                <a:latin typeface="Times New Roman" panose="02020603050405020304" pitchFamily="18" charset="0"/>
                <a:ea typeface="Arial" panose="020B0604020202020204" pitchFamily="34" charset="0"/>
              </a:rPr>
              <a:t> </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b="1" dirty="0">
                <a:solidFill>
                  <a:schemeClr val="bg1"/>
                </a:solidFill>
                <a:latin typeface="Times New Roman" panose="02020603050405020304" pitchFamily="18" charset="0"/>
                <a:ea typeface="Arial" panose="020B0604020202020204" pitchFamily="34" charset="0"/>
              </a:rPr>
              <a:t>1.3.2 Train the system</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Input: user selection</a:t>
            </a:r>
            <a:endParaRPr lang="en-IN" dirty="0">
              <a:solidFill>
                <a:schemeClr val="bg1"/>
              </a:solidFill>
              <a:latin typeface="Arial" panose="020B0604020202020204" pitchFamily="34" charset="0"/>
              <a:ea typeface="Arial" panose="020B0604020202020204" pitchFamily="34" charset="0"/>
            </a:endParaRPr>
          </a:p>
          <a:p>
            <a:pPr marL="457200" algn="just">
              <a:lnSpc>
                <a:spcPct val="115000"/>
              </a:lnSpc>
            </a:pPr>
            <a:r>
              <a:rPr lang="en-US" dirty="0">
                <a:solidFill>
                  <a:schemeClr val="bg1"/>
                </a:solidFill>
                <a:latin typeface="Times New Roman" panose="02020603050405020304" pitchFamily="18" charset="0"/>
                <a:ea typeface="Arial" panose="020B0604020202020204" pitchFamily="34" charset="0"/>
              </a:rPr>
              <a:t>Output: system will process all the available records of the employees and will generate necessary system data to identify each employee uniquely.</a:t>
            </a:r>
            <a:endParaRPr lang="en-IN" dirty="0">
              <a:solidFill>
                <a:schemeClr val="bg1"/>
              </a:solidFill>
              <a:latin typeface="Arial" panose="020B0604020202020204" pitchFamily="34" charset="0"/>
              <a:ea typeface="Arial" panose="020B0604020202020204" pitchFamily="34" charset="0"/>
            </a:endParaRPr>
          </a:p>
          <a:p>
            <a:pPr algn="just">
              <a:lnSpc>
                <a:spcPct val="115000"/>
              </a:lnSpc>
            </a:pPr>
            <a:r>
              <a:rPr lang="en-US" sz="1200" dirty="0">
                <a:latin typeface="Times New Roman" panose="02020603050405020304" pitchFamily="18" charset="0"/>
                <a:ea typeface="Arial" panose="020B0604020202020204" pitchFamily="34" charset="0"/>
              </a:rPr>
              <a:t> </a:t>
            </a:r>
            <a:endParaRPr lang="en-IN" sz="1100" dirty="0">
              <a:latin typeface="Arial" panose="020B0604020202020204" pitchFamily="34" charset="0"/>
              <a:ea typeface="Arial" panose="020B0604020202020204" pitchFamily="34" charset="0"/>
            </a:endParaRPr>
          </a:p>
          <a:p>
            <a:pPr marL="0" lvl="0" indent="0" algn="l" rtl="0">
              <a:spcBef>
                <a:spcPts val="0"/>
              </a:spcBef>
              <a:spcAft>
                <a:spcPts val="0"/>
              </a:spcAft>
              <a:buNone/>
            </a:pPr>
            <a:endParaRPr u="sng" dirty="0">
              <a:solidFill>
                <a:schemeClr val="lt1"/>
              </a:solidFill>
              <a:latin typeface="Lato"/>
              <a:ea typeface="Lato"/>
              <a:cs typeface="Lato"/>
              <a:sym typeface="Lato"/>
            </a:endParaRPr>
          </a:p>
        </p:txBody>
      </p:sp>
    </p:spTree>
    <p:extLst>
      <p:ext uri="{BB962C8B-B14F-4D97-AF65-F5344CB8AC3E}">
        <p14:creationId xmlns:p14="http://schemas.microsoft.com/office/powerpoint/2010/main" val="749584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5" name="Picture 4">
            <a:extLst>
              <a:ext uri="{FF2B5EF4-FFF2-40B4-BE49-F238E27FC236}">
                <a16:creationId xmlns:a16="http://schemas.microsoft.com/office/drawing/2014/main" id="{6E119D1A-F058-CA91-6405-CAE0B0CE3ABF}"/>
              </a:ext>
            </a:extLst>
          </p:cNvPr>
          <p:cNvPicPr>
            <a:picLocks noChangeAspect="1"/>
          </p:cNvPicPr>
          <p:nvPr/>
        </p:nvPicPr>
        <p:blipFill>
          <a:blip r:embed="rId3"/>
          <a:stretch>
            <a:fillRect/>
          </a:stretch>
        </p:blipFill>
        <p:spPr>
          <a:xfrm>
            <a:off x="3094473" y="205740"/>
            <a:ext cx="2452134" cy="4732020"/>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1162</Words>
  <Application>Microsoft Office PowerPoint</Application>
  <PresentationFormat>On-screen Show (16:9)</PresentationFormat>
  <Paragraphs>127</Paragraphs>
  <Slides>22</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Montserrat</vt:lpstr>
      <vt:lpstr>Times New Roman</vt:lpstr>
      <vt:lpstr>Lato</vt:lpstr>
      <vt:lpstr>Focus</vt:lpstr>
      <vt:lpstr>PowerPoint Presentation</vt:lpstr>
      <vt:lpstr> Abstract</vt:lpstr>
      <vt:lpstr> Introduction</vt:lpstr>
      <vt:lpstr>Software Requirements Specification - SRS  </vt:lpstr>
      <vt:lpstr>Functional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  Login    </vt:lpstr>
      <vt:lpstr> Mark my attendance In / Out</vt:lpstr>
      <vt:lpstr> Scanning Face</vt:lpstr>
      <vt:lpstr> View Attendance Records by Admin</vt:lpstr>
      <vt:lpstr> Employee Dashboard </vt:lpstr>
      <vt:lpstr>Scope of Project</vt:lpstr>
      <vt:lpstr>Future Scope</vt:lpstr>
      <vt:lpstr>Technology/Platform/Tools used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Indrajith M</dc:creator>
  <cp:lastModifiedBy>indrajith m</cp:lastModifiedBy>
  <cp:revision>1</cp:revision>
  <dcterms:modified xsi:type="dcterms:W3CDTF">2023-02-12T21:44:11Z</dcterms:modified>
</cp:coreProperties>
</file>